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67" r:id="rId3"/>
    <p:sldId id="258" r:id="rId5"/>
    <p:sldId id="270" r:id="rId6"/>
    <p:sldId id="260" r:id="rId7"/>
    <p:sldId id="261" r:id="rId8"/>
    <p:sldId id="291" r:id="rId9"/>
    <p:sldId id="268" r:id="rId10"/>
    <p:sldId id="265" r:id="rId11"/>
    <p:sldId id="269" r:id="rId12"/>
    <p:sldId id="274" r:id="rId13"/>
    <p:sldId id="292" r:id="rId14"/>
    <p:sldId id="277" r:id="rId15"/>
    <p:sldId id="278" r:id="rId16"/>
    <p:sldId id="280" r:id="rId17"/>
    <p:sldId id="281" r:id="rId18"/>
    <p:sldId id="282" r:id="rId19"/>
    <p:sldId id="283" r:id="rId20"/>
    <p:sldId id="262" r:id="rId21"/>
  </p:sldIdLst>
  <p:sldSz cx="12192000" cy="6858000"/>
  <p:notesSz cx="7103745" cy="10234295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0CF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16" autoAdjust="0"/>
    <p:restoredTop sz="86418"/>
  </p:normalViewPr>
  <p:slideViewPr>
    <p:cSldViewPr snapToGrid="0" showGuides="1">
      <p:cViewPr varScale="1">
        <p:scale>
          <a:sx n="101" d="100"/>
          <a:sy n="101" d="100"/>
        </p:scale>
        <p:origin x="208" y="432"/>
      </p:cViewPr>
      <p:guideLst>
        <p:guide orient="horz" pos="217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4448" y="2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2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tags" Target="../tags/tag11.xml"/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9.xml"/><Relationship Id="rId15" Type="http://schemas.openxmlformats.org/officeDocument/2006/relationships/tags" Target="../tags/tag18.xml"/><Relationship Id="rId14" Type="http://schemas.openxmlformats.org/officeDocument/2006/relationships/tags" Target="../tags/tag17.xml"/><Relationship Id="rId13" Type="http://schemas.openxmlformats.org/officeDocument/2006/relationships/tags" Target="../tags/tag16.xml"/><Relationship Id="rId12" Type="http://schemas.openxmlformats.org/officeDocument/2006/relationships/tags" Target="../tags/tag15.xml"/><Relationship Id="rId11" Type="http://schemas.openxmlformats.org/officeDocument/2006/relationships/tags" Target="../tags/tag14.xml"/><Relationship Id="rId10" Type="http://schemas.openxmlformats.org/officeDocument/2006/relationships/tags" Target="../tags/tag13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84680"/>
            <a:ext cx="121920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《参赛作品名称》</a:t>
            </a:r>
            <a:endParaRPr lang="zh-CN" sz="32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（思源黑体</a:t>
            </a:r>
            <a:r>
              <a:rPr lang="en-US" altLang="zh-CN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US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US" altLang="zh-CN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32</a:t>
            </a:r>
            <a:r>
              <a:rPr lang="zh-CN" altLang="en-US" sz="32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号，不加书名号）</a:t>
            </a:r>
            <a:endParaRPr lang="zh-CN" altLang="en-US" sz="32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3992245"/>
            <a:ext cx="12192000" cy="19589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团队名称：</a:t>
            </a:r>
            <a:endParaRPr lang="zh-CN" sz="2000" b="1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团队成员：</a:t>
            </a:r>
            <a:endParaRPr lang="zh-CN" sz="2000" b="1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（思源黑体</a:t>
            </a:r>
            <a:r>
              <a:rPr lang="en-US" altLang="zh-CN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US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US" altLang="zh-CN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20</a:t>
            </a:r>
            <a:r>
              <a:rPr lang="zh-CN" altLang="en-US" sz="20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lang="zh-CN" altLang="en-US" sz="2000" b="1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2240280" cy="1383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</a:t>
            </a:r>
            <a:r>
              <a:rPr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项目亮点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2.1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功能亮点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2.2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性能亮点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3629520" cy="13143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3</a:t>
            </a:r>
            <a:r>
              <a:rPr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技术难点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3.1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技术栈与调用库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3.2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软件功能框架（用例图等）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2706190" cy="8988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4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项目测试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4.1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项目测试结果说明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2244525" cy="8988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5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作品演示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5.1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作品演示播放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30245" y="241300"/>
            <a:ext cx="2552302" cy="5521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b="1" dirty="0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5.1</a:t>
            </a:r>
            <a:r>
              <a:rPr lang="zh-CN" altLang="en-US" sz="2400" b="1" dirty="0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 作品演示播放</a:t>
            </a:r>
            <a:endParaRPr lang="zh-CN" altLang="en-US" sz="2400" b="1" dirty="0">
              <a:solidFill>
                <a:schemeClr val="tx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6183948" y="2736850"/>
            <a:ext cx="4121150" cy="1383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致谢</a:t>
            </a:r>
            <a:endParaRPr lang="zh-CN" sz="2800" b="1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（思源黑体</a:t>
            </a:r>
            <a:r>
              <a:rPr lang="en-US" altLang="zh-CN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US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US" altLang="zh-CN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28</a:t>
            </a:r>
            <a:r>
              <a:rPr lang="zh-CN" altLang="en-US" sz="2800" b="1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r>
              <a:rPr sz="280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   </a:t>
            </a:r>
            <a:endParaRPr lang="zh-CN" altLang="en-US" sz="2800" b="1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49275" y="2229485"/>
            <a:ext cx="11271885" cy="41236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sz="2000" dirty="0" err="1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大会PPT提示</a:t>
            </a:r>
            <a:r>
              <a:rPr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：</a:t>
            </a:r>
            <a:endParaRPr sz="2000" dirty="0">
              <a:solidFill>
                <a:srgbClr val="036DB7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1、演讲PPT中请勿出现国家领导人照片、头像</a:t>
            </a:r>
            <a:endParaRPr sz="2000" dirty="0">
              <a:solidFill>
                <a:srgbClr val="036DB7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2、演讲PPT中请勿出现国家地图</a:t>
            </a:r>
            <a:endParaRPr sz="2000" dirty="0">
              <a:solidFill>
                <a:srgbClr val="036DB7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3、演讲ppt中请勿使用包括国旗国徽、党旗党徽、天安门等国家象征</a:t>
            </a:r>
            <a:endParaRPr lang="zh-CN" altLang="en-US" sz="2000" dirty="0">
              <a:solidFill>
                <a:srgbClr val="036DB7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4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、</a:t>
            </a:r>
            <a:r>
              <a:rPr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演讲嘉宾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在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答辩介绍队伍情况时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，请勿介绍单位名称（如勿说：我们是来自</a:t>
            </a:r>
            <a:r>
              <a:rPr lang="en-US" altLang="zh-CN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XX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大学</a:t>
            </a:r>
            <a:r>
              <a:rPr lang="en-US" altLang="zh-CN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/</a:t>
            </a:r>
            <a:r>
              <a:rPr lang="zh-CN" altLang="en-US" sz="2000" dirty="0">
                <a:solidFill>
                  <a:srgbClr val="036DB7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单位）</a:t>
            </a:r>
            <a:endParaRPr lang="zh-CN" altLang="en-US" sz="2000" dirty="0">
              <a:solidFill>
                <a:srgbClr val="036DB7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5189241" cy="2830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1 目录标题（思源黑体Bold，2</a:t>
            </a:r>
            <a:r>
              <a:rPr 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0</a:t>
            </a:r>
            <a:r>
              <a:rPr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1.1目标二级标题（思源黑体Normal，</a:t>
            </a:r>
            <a:r>
              <a:rPr 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18</a:t>
            </a:r>
            <a:r>
              <a:rPr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号）</a:t>
            </a:r>
            <a:endParaRPr lang="en-US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 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目录标题（思源黑体</a:t>
            </a:r>
            <a:r>
              <a:rPr lang="en-GB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GB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GB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20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sz="2000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2</a:t>
            </a:r>
            <a:r>
              <a:rPr lang="en-US" altLang="zh-CN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.1</a:t>
            </a:r>
            <a:r>
              <a:rPr lang="zh-CN" altLang="en-US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目标二级标题（思源黑体</a:t>
            </a:r>
            <a:r>
              <a:rPr lang="en-GB" altLang="zh-CN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Normal</a:t>
            </a:r>
            <a:r>
              <a:rPr lang="zh-CN" altLang="en-GB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，</a:t>
            </a:r>
            <a:r>
              <a:rPr lang="en-GB" altLang="zh-CN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18</a:t>
            </a:r>
            <a:r>
              <a:rPr lang="zh-CN" altLang="en-US" dirty="0">
                <a:solidFill>
                  <a:schemeClr val="bg1"/>
                </a:solidFill>
                <a:latin typeface="Source Han Sans CN Normal" panose="020B0300000000000000" pitchFamily="34" charset="-128"/>
                <a:ea typeface="Source Han Sans CN Normal" panose="020B0300000000000000" pitchFamily="34" charset="-128"/>
                <a:cs typeface="思源黑体 CN Normal" panose="020B0300000000000000" charset="-122"/>
              </a:rPr>
              <a:t>号）</a:t>
            </a:r>
            <a:endParaRPr lang="zh-CN" altLang="en-US" dirty="0">
              <a:solidFill>
                <a:schemeClr val="bg1"/>
              </a:solidFill>
              <a:latin typeface="Source Han Sans CN Normal" panose="020B0300000000000000" pitchFamily="34" charset="-128"/>
              <a:ea typeface="Source Han Sans CN Normal" panose="020B0300000000000000" pitchFamily="34" charset="-128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3 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目录标题（思源黑体</a:t>
            </a:r>
            <a:r>
              <a:rPr lang="en-GB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GB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GB" altLang="zh-CN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20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sz="2000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3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目标二级标题（思源黑体</a:t>
            </a:r>
            <a:r>
              <a:rPr lang="en-GB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Normal</a:t>
            </a:r>
            <a:r>
              <a:rPr lang="zh-CN" altLang="en-GB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，</a:t>
            </a:r>
            <a:r>
              <a:rPr lang="en-GB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18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号）</a:t>
            </a:r>
            <a:endParaRPr lang="zh-CN" altLang="en-US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30245" y="241300"/>
            <a:ext cx="45853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小标题（思源黑体</a:t>
            </a:r>
            <a:r>
              <a:rPr lang="en-US" altLang="zh-CN" sz="2400" b="1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US" sz="2400" b="1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US" altLang="zh-CN" sz="2400" b="1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24</a:t>
            </a:r>
            <a:r>
              <a:rPr lang="zh-CN" altLang="en-US" sz="2400" b="1" dirty="0">
                <a:solidFill>
                  <a:schemeClr val="tx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lang="zh-CN" altLang="en-US" sz="2400" b="1" dirty="0">
              <a:solidFill>
                <a:schemeClr val="tx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3230245" y="241300"/>
            <a:ext cx="45853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小标题（思源黑体</a:t>
            </a:r>
            <a:r>
              <a:rPr lang="en-US" altLang="zh-CN" sz="24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Bold</a:t>
            </a:r>
            <a:r>
              <a:rPr lang="zh-CN" altLang="en-US" sz="24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，</a:t>
            </a:r>
            <a:r>
              <a:rPr lang="en-US" altLang="zh-CN" sz="24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24</a:t>
            </a:r>
            <a:r>
              <a:rPr lang="zh-CN" altLang="en-US" sz="24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号）</a:t>
            </a:r>
            <a:endParaRPr lang="zh-CN" altLang="en-US" sz="24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30245" y="241300"/>
            <a:ext cx="69164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总体阐述：</a:t>
            </a:r>
            <a:r>
              <a:rPr lang="zh-CN" altLang="en-US" sz="2400" b="1" dirty="0">
                <a:highlight>
                  <a:srgbClr val="FFFF00"/>
                </a:highlight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针对下面各评分标准写明对应完成情况</a:t>
            </a:r>
            <a:endParaRPr lang="zh-CN" altLang="en-US" sz="2400" b="1" dirty="0">
              <a:solidFill>
                <a:schemeClr val="tx1"/>
              </a:solidFill>
              <a:highlight>
                <a:srgbClr val="FFFF00"/>
              </a:highlight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0785" y="2186940"/>
            <a:ext cx="1076960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highlight>
                  <a:srgbClr val="FFFF00"/>
                </a:highlight>
              </a:rPr>
              <a:t>一、AI模型能力</a:t>
            </a:r>
            <a:r>
              <a:rPr lang="zh-CN" altLang="en-US"/>
              <a:t>：本作品支持运行业界主流 AI 模型的能力说明</a:t>
            </a:r>
            <a:endParaRPr lang="zh-CN" altLang="en-US"/>
          </a:p>
          <a:p>
            <a:endParaRPr lang="zh-CN" altLang="en-US"/>
          </a:p>
          <a:p>
            <a:r>
              <a:rPr lang="zh-CN" altLang="en-US" b="1">
                <a:highlight>
                  <a:srgbClr val="FFFF00"/>
                </a:highlight>
              </a:rPr>
              <a:t>二、系统运行能力</a:t>
            </a:r>
            <a:r>
              <a:rPr lang="zh-CN" altLang="en-US"/>
              <a:t>：本作品在</a:t>
            </a:r>
            <a:r>
              <a:rPr lang="en-US" altLang="zh-CN"/>
              <a:t>XXX</a:t>
            </a:r>
            <a:r>
              <a:rPr lang="zh-CN" altLang="en-US"/>
              <a:t>架构openKylin系统上运行情况，用户交互体验情况</a:t>
            </a:r>
            <a:endParaRPr lang="zh-CN" altLang="en-US"/>
          </a:p>
          <a:p>
            <a:endParaRPr lang="zh-CN" altLang="en-US"/>
          </a:p>
          <a:p>
            <a:r>
              <a:rPr lang="zh-CN" altLang="en-US" b="1">
                <a:highlight>
                  <a:srgbClr val="FFFF00"/>
                </a:highlight>
              </a:rPr>
              <a:t>三、可评价性</a:t>
            </a:r>
            <a:r>
              <a:rPr lang="zh-CN" altLang="en-US"/>
              <a:t>：本作品技术难度情况，在创新性、实用性及产品落地应用的可行性情况</a:t>
            </a:r>
            <a:endParaRPr lang="zh-CN" altLang="en-US"/>
          </a:p>
          <a:p>
            <a:endParaRPr lang="zh-CN" altLang="en-US"/>
          </a:p>
          <a:p>
            <a:r>
              <a:rPr lang="zh-CN" altLang="en-US" b="1">
                <a:highlight>
                  <a:srgbClr val="FFFF00"/>
                </a:highlight>
              </a:rPr>
              <a:t>四、作品完整性</a:t>
            </a:r>
            <a:r>
              <a:rPr lang="zh-CN" altLang="en-US"/>
              <a:t>：本作品在代码原创率&amp;开源合规检查情况，及本作品的其他材料等完成度情况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838200" y="11692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5400" dirty="0">
                <a:solidFill>
                  <a:srgbClr val="090509"/>
                </a:solidFill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目录</a:t>
            </a:r>
            <a:endParaRPr kumimoji="1" lang="zh-CN" altLang="en-US" sz="5400" dirty="0">
              <a:solidFill>
                <a:srgbClr val="090509"/>
              </a:solidFill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386195" y="2683908"/>
            <a:ext cx="2119746" cy="2697415"/>
          </a:xfrm>
          <a:prstGeom prst="rect">
            <a:avLst/>
          </a:prstGeom>
          <a:noFill/>
          <a:ln w="25400" cap="flat" cmpd="sng">
            <a:solidFill>
              <a:srgbClr val="1A00CF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711161" y="2683908"/>
            <a:ext cx="2119746" cy="2697415"/>
          </a:xfrm>
          <a:prstGeom prst="rect">
            <a:avLst/>
          </a:prstGeom>
          <a:noFill/>
          <a:ln w="25400" cap="flat" cmpd="sng">
            <a:solidFill>
              <a:srgbClr val="1A00CF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5036127" y="2683908"/>
            <a:ext cx="2119746" cy="2697415"/>
          </a:xfrm>
          <a:prstGeom prst="rect">
            <a:avLst/>
          </a:prstGeom>
          <a:noFill/>
          <a:ln w="25400" cap="flat" cmpd="sng">
            <a:solidFill>
              <a:srgbClr val="1A00CF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7361093" y="2683908"/>
            <a:ext cx="2119746" cy="2697415"/>
          </a:xfrm>
          <a:prstGeom prst="rect">
            <a:avLst/>
          </a:prstGeom>
          <a:noFill/>
          <a:ln w="25400" cap="flat" cmpd="sng">
            <a:solidFill>
              <a:srgbClr val="1A00CF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9686058" y="2683908"/>
            <a:ext cx="2119746" cy="2697415"/>
          </a:xfrm>
          <a:prstGeom prst="rect">
            <a:avLst/>
          </a:prstGeom>
          <a:noFill/>
          <a:ln w="25400" cap="flat" cmpd="sng">
            <a:solidFill>
              <a:srgbClr val="1A00CF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标题 1"/>
          <p:cNvSpPr txBox="1"/>
          <p:nvPr>
            <p:custDataLst>
              <p:tags r:id="rId7"/>
            </p:custDataLst>
          </p:nvPr>
        </p:nvSpPr>
        <p:spPr>
          <a:xfrm>
            <a:off x="386195" y="2814074"/>
            <a:ext cx="2119746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cap="none" spc="0" dirty="0">
                <a:ln w="6600">
                  <a:noFill/>
                  <a:prstDash val="solid"/>
                </a:ln>
                <a:gradFill>
                  <a:gsLst>
                    <a:gs pos="0">
                      <a:srgbClr val="F24B28"/>
                    </a:gs>
                    <a:gs pos="80000">
                      <a:srgbClr val="642FFF"/>
                    </a:gs>
                  </a:gsLst>
                  <a:lin ang="2400000" scaled="0"/>
                </a:gradFill>
                <a:effectLst/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01</a:t>
            </a:r>
            <a:endParaRPr kumimoji="1" lang="en-US" altLang="zh-CN" sz="4400" cap="none" spc="0" dirty="0">
              <a:ln w="6600">
                <a:noFill/>
                <a:prstDash val="solid"/>
              </a:ln>
              <a:gradFill>
                <a:gsLst>
                  <a:gs pos="0">
                    <a:srgbClr val="F24B28"/>
                  </a:gs>
                  <a:gs pos="80000">
                    <a:srgbClr val="642FFF"/>
                  </a:gs>
                </a:gsLst>
                <a:lin ang="2400000" scaled="0"/>
              </a:gradFill>
              <a:effectLst/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1" name="文本占位符 17"/>
          <p:cNvSpPr txBox="1"/>
          <p:nvPr>
            <p:custDataLst>
              <p:tags r:id="rId8"/>
            </p:custDataLst>
          </p:nvPr>
        </p:nvSpPr>
        <p:spPr>
          <a:xfrm>
            <a:off x="386195" y="4174092"/>
            <a:ext cx="2119746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090509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项目介绍</a:t>
            </a:r>
            <a:endParaRPr kumimoji="1" lang="zh-CN" altLang="en-US" sz="2400" dirty="0"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2" name="标题 1"/>
          <p:cNvSpPr txBox="1"/>
          <p:nvPr>
            <p:custDataLst>
              <p:tags r:id="rId9"/>
            </p:custDataLst>
          </p:nvPr>
        </p:nvSpPr>
        <p:spPr>
          <a:xfrm>
            <a:off x="2711161" y="2814074"/>
            <a:ext cx="2119746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cap="none" spc="0" dirty="0">
                <a:ln w="6600">
                  <a:noFill/>
                  <a:prstDash val="solid"/>
                </a:ln>
                <a:gradFill>
                  <a:gsLst>
                    <a:gs pos="0">
                      <a:srgbClr val="F24B28"/>
                    </a:gs>
                    <a:gs pos="80000">
                      <a:srgbClr val="642FFF"/>
                    </a:gs>
                  </a:gsLst>
                  <a:lin ang="2400000" scaled="0"/>
                </a:gradFill>
                <a:effectLst/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02</a:t>
            </a:r>
            <a:endParaRPr kumimoji="1" lang="en-US" altLang="zh-CN" sz="4400" cap="none" spc="0" dirty="0">
              <a:ln w="6600">
                <a:noFill/>
                <a:prstDash val="solid"/>
              </a:ln>
              <a:gradFill>
                <a:gsLst>
                  <a:gs pos="0">
                    <a:srgbClr val="F24B28"/>
                  </a:gs>
                  <a:gs pos="80000">
                    <a:srgbClr val="642FFF"/>
                  </a:gs>
                </a:gsLst>
                <a:lin ang="2400000" scaled="0"/>
              </a:gradFill>
              <a:effectLst/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3" name="文本占位符 17"/>
          <p:cNvSpPr txBox="1"/>
          <p:nvPr>
            <p:custDataLst>
              <p:tags r:id="rId10"/>
            </p:custDataLst>
          </p:nvPr>
        </p:nvSpPr>
        <p:spPr>
          <a:xfrm>
            <a:off x="2711161" y="4174092"/>
            <a:ext cx="2119746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090509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项目亮点</a:t>
            </a:r>
            <a:endParaRPr kumimoji="1" lang="zh-CN" altLang="en-US" sz="2400" dirty="0"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4" name="标题 1"/>
          <p:cNvSpPr txBox="1"/>
          <p:nvPr>
            <p:custDataLst>
              <p:tags r:id="rId11"/>
            </p:custDataLst>
          </p:nvPr>
        </p:nvSpPr>
        <p:spPr>
          <a:xfrm>
            <a:off x="5036127" y="2814074"/>
            <a:ext cx="2119746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cap="none" spc="0" dirty="0">
                <a:ln w="6600">
                  <a:noFill/>
                  <a:prstDash val="solid"/>
                </a:ln>
                <a:gradFill>
                  <a:gsLst>
                    <a:gs pos="0">
                      <a:srgbClr val="F24B28"/>
                    </a:gs>
                    <a:gs pos="80000">
                      <a:srgbClr val="642FFF"/>
                    </a:gs>
                  </a:gsLst>
                  <a:lin ang="2400000" scaled="0"/>
                </a:gradFill>
                <a:effectLst/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03</a:t>
            </a:r>
            <a:endParaRPr kumimoji="1" lang="en-US" altLang="zh-CN" sz="4400" cap="none" spc="0" dirty="0">
              <a:ln w="6600">
                <a:noFill/>
                <a:prstDash val="solid"/>
              </a:ln>
              <a:gradFill>
                <a:gsLst>
                  <a:gs pos="0">
                    <a:srgbClr val="F24B28"/>
                  </a:gs>
                  <a:gs pos="80000">
                    <a:srgbClr val="642FFF"/>
                  </a:gs>
                </a:gsLst>
                <a:lin ang="2400000" scaled="0"/>
              </a:gradFill>
              <a:effectLst/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5" name="文本占位符 17"/>
          <p:cNvSpPr txBox="1"/>
          <p:nvPr>
            <p:custDataLst>
              <p:tags r:id="rId12"/>
            </p:custDataLst>
          </p:nvPr>
        </p:nvSpPr>
        <p:spPr>
          <a:xfrm>
            <a:off x="5036127" y="4174092"/>
            <a:ext cx="2119746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090509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技术难点</a:t>
            </a:r>
            <a:endParaRPr kumimoji="1" lang="zh-CN" altLang="en-US" sz="2400" dirty="0"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6" name="标题 1"/>
          <p:cNvSpPr txBox="1"/>
          <p:nvPr>
            <p:custDataLst>
              <p:tags r:id="rId13"/>
            </p:custDataLst>
          </p:nvPr>
        </p:nvSpPr>
        <p:spPr>
          <a:xfrm>
            <a:off x="7361093" y="2814074"/>
            <a:ext cx="2119746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cap="none" spc="0" dirty="0">
                <a:ln w="6600">
                  <a:noFill/>
                  <a:prstDash val="solid"/>
                </a:ln>
                <a:gradFill>
                  <a:gsLst>
                    <a:gs pos="0">
                      <a:srgbClr val="F24B28"/>
                    </a:gs>
                    <a:gs pos="80000">
                      <a:srgbClr val="642FFF"/>
                    </a:gs>
                  </a:gsLst>
                  <a:lin ang="2400000" scaled="0"/>
                </a:gradFill>
                <a:effectLst/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04</a:t>
            </a:r>
            <a:endParaRPr kumimoji="1" lang="en-US" altLang="zh-CN" sz="4400" cap="none" spc="0" dirty="0">
              <a:ln w="6600">
                <a:noFill/>
                <a:prstDash val="solid"/>
              </a:ln>
              <a:gradFill>
                <a:gsLst>
                  <a:gs pos="0">
                    <a:srgbClr val="F24B28"/>
                  </a:gs>
                  <a:gs pos="80000">
                    <a:srgbClr val="642FFF"/>
                  </a:gs>
                </a:gsLst>
                <a:lin ang="2400000" scaled="0"/>
              </a:gradFill>
              <a:effectLst/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7" name="文本占位符 17"/>
          <p:cNvSpPr txBox="1"/>
          <p:nvPr>
            <p:custDataLst>
              <p:tags r:id="rId14"/>
            </p:custDataLst>
          </p:nvPr>
        </p:nvSpPr>
        <p:spPr>
          <a:xfrm>
            <a:off x="7361093" y="4174092"/>
            <a:ext cx="2119746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090509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项目测试</a:t>
            </a:r>
            <a:endParaRPr kumimoji="1" lang="zh-CN" altLang="en-US" sz="2400" dirty="0"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8" name="标题 1"/>
          <p:cNvSpPr txBox="1"/>
          <p:nvPr>
            <p:custDataLst>
              <p:tags r:id="rId15"/>
            </p:custDataLst>
          </p:nvPr>
        </p:nvSpPr>
        <p:spPr>
          <a:xfrm>
            <a:off x="9688656" y="2814074"/>
            <a:ext cx="2119746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4400" cap="none" spc="0" dirty="0">
                <a:ln w="6600">
                  <a:noFill/>
                  <a:prstDash val="solid"/>
                </a:ln>
                <a:gradFill>
                  <a:gsLst>
                    <a:gs pos="0">
                      <a:srgbClr val="F24B28"/>
                    </a:gs>
                    <a:gs pos="80000">
                      <a:srgbClr val="642FFF"/>
                    </a:gs>
                  </a:gsLst>
                  <a:lin ang="2400000" scaled="0"/>
                </a:gradFill>
                <a:effectLst/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05</a:t>
            </a:r>
            <a:endParaRPr kumimoji="1" lang="en-US" altLang="zh-CN" sz="4400" cap="none" spc="0" dirty="0">
              <a:ln w="6600">
                <a:noFill/>
                <a:prstDash val="solid"/>
              </a:ln>
              <a:gradFill>
                <a:gsLst>
                  <a:gs pos="0">
                    <a:srgbClr val="F24B28"/>
                  </a:gs>
                  <a:gs pos="80000">
                    <a:srgbClr val="642FFF"/>
                  </a:gs>
                </a:gsLst>
                <a:lin ang="2400000" scaled="0"/>
              </a:gradFill>
              <a:effectLst/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  <p:sp>
        <p:nvSpPr>
          <p:cNvPr id="19" name="文本占位符 17"/>
          <p:cNvSpPr txBox="1"/>
          <p:nvPr>
            <p:custDataLst>
              <p:tags r:id="rId16"/>
            </p:custDataLst>
          </p:nvPr>
        </p:nvSpPr>
        <p:spPr>
          <a:xfrm>
            <a:off x="9688656" y="4174092"/>
            <a:ext cx="2119746" cy="598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i="0" kern="1200">
                <a:solidFill>
                  <a:srgbClr val="090509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>
                <a:latin typeface="Source Han Sans CN Bold" panose="020B0300000000000000" pitchFamily="34" charset="-128"/>
                <a:ea typeface="Source Han Sans CN Bold" panose="020B0300000000000000" pitchFamily="34" charset="-128"/>
              </a:rPr>
              <a:t>作品演示</a:t>
            </a:r>
            <a:endParaRPr kumimoji="1" lang="zh-CN" altLang="en-US" sz="2400" dirty="0">
              <a:latin typeface="Source Han Sans CN Bold" panose="020B0300000000000000" pitchFamily="34" charset="-128"/>
              <a:ea typeface="Source Han Sans CN Bold" panose="020B0300000000000000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845" y="2208530"/>
            <a:ext cx="338963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1 </a:t>
            </a:r>
            <a:r>
              <a:rPr lang="zh-CN" altLang="en-US" sz="2000" b="1" dirty="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rPr>
              <a:t>项目介绍</a:t>
            </a:r>
            <a:endParaRPr lang="zh-CN" altLang="en-US" sz="2000" b="1" dirty="0">
              <a:solidFill>
                <a:schemeClr val="bg1"/>
              </a:solidFill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1.1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设计背景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1.2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</a:rPr>
              <a:t> 设计目标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1.3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较同类产品的优势</a:t>
            </a:r>
            <a:endParaRPr lang="en-US" altLang="zh-CN"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    </a:t>
            </a:r>
            <a:r>
              <a:rPr lang="en-US" altLang="zh-CN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1.4</a:t>
            </a:r>
            <a:r>
              <a:rPr lang="zh-CN" altLang="en-US" dirty="0">
                <a:solidFill>
                  <a:schemeClr val="bg1"/>
                </a:solidFill>
                <a:latin typeface="思源黑体 CN Normal" panose="020B0300000000000000" charset="-122"/>
                <a:ea typeface="思源黑体 CN Normal" panose="020B0300000000000000" charset="-122"/>
                <a:cs typeface="思源黑体 CN Normal" panose="020B0300000000000000" charset="-122"/>
                <a:sym typeface="+mn-ea"/>
              </a:rPr>
              <a:t> 作品原创性情况说明</a:t>
            </a:r>
            <a:endParaRPr dirty="0">
              <a:solidFill>
                <a:schemeClr val="bg1"/>
              </a:solidFill>
              <a:latin typeface="思源黑体 CN Normal" panose="020B0300000000000000" charset="-122"/>
              <a:ea typeface="思源黑体 CN Normal" panose="020B0300000000000000" charset="-122"/>
              <a:cs typeface="思源黑体 CN Normal" panose="020B03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1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2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3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4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5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6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7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8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19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COMMONDATA" val="eyJoZGlkIjoiZTk1NmY3MWYwMTg5ZDQ5NTVkZTFmOGYzMjY5NjE1MmUifQ=="/>
  <p:tag name="commondata" val="eyJoZGlkIjoiZDFlMjQ2NDczNzA0OWJlNDA3OTJmZGZiMDA3NzgwZjMifQ==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6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7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8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ags/tag9.xml><?xml version="1.0" encoding="utf-8"?>
<p:tagLst xmlns:p="http://schemas.openxmlformats.org/presentationml/2006/main">
  <p:tag name="KSO_WM_DIAGRAM_VIRTUALLY_FRAME" val="{&quot;height&quot;:212.39488188976378,&quot;left&quot;:30.409055118110235,&quot;top&quot;:211.33133858267715,&quot;width&quot;:899.3863779527559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WPS 演示</Application>
  <PresentationFormat>宽屏</PresentationFormat>
  <Paragraphs>83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思源黑体 CN Bold</vt:lpstr>
      <vt:lpstr>黑体</vt:lpstr>
      <vt:lpstr>思源黑体 CN Normal</vt:lpstr>
      <vt:lpstr>Source Han Sans CN Normal</vt:lpstr>
      <vt:lpstr>Source Han Sans CN Bold</vt:lpstr>
      <vt:lpstr>Yu Gothic UI Light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妥妥</cp:lastModifiedBy>
  <cp:revision>43</cp:revision>
  <dcterms:created xsi:type="dcterms:W3CDTF">2025-10-22T02:49:00Z</dcterms:created>
  <dcterms:modified xsi:type="dcterms:W3CDTF">2025-10-21T13:38:26Z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FFF72F6787E384D59D2D71658FBEE279_43</vt:lpwstr>
  </property>
</Properties>
</file>